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4" r:id="rId2"/>
    <p:sldId id="273" r:id="rId3"/>
    <p:sldId id="263" r:id="rId4"/>
    <p:sldId id="257" r:id="rId5"/>
    <p:sldId id="258" r:id="rId6"/>
    <p:sldId id="260" r:id="rId7"/>
    <p:sldId id="264" r:id="rId8"/>
    <p:sldId id="271" r:id="rId9"/>
    <p:sldId id="265" r:id="rId10"/>
    <p:sldId id="266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737C9-B872-4E9A-ACA6-B47697B11B5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C0415-6412-4B8C-9DFB-9F278A851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8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White Hake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Digital Reference collection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annotations in </a:t>
            </a:r>
            <a:r>
              <a:rPr lang="en-US" dirty="0" err="1">
                <a:solidFill>
                  <a:schemeClr val="bg1"/>
                </a:solidFill>
              </a:rPr>
              <a:t>Smartdots</a:t>
            </a:r>
            <a:r>
              <a:rPr lang="en-US" dirty="0">
                <a:solidFill>
                  <a:schemeClr val="bg1"/>
                </a:solidFill>
              </a:rPr>
              <a:t> yet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Historically embedded into black trays (1 otolith/well) and aged from the tray.  Now eliminating the embedding process and photographing the sections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Atlantic Cod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photos taken – digitize reference collection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Witch Flounder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photos taken – establish reference collection, digitize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8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4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edge type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SLIDE??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0415-6412-4B8C-9DFB-9F278A8510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149F-2BD1-4D98-B18C-2A29230D0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7A6A-35B5-45B3-AFE1-F5D70176F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63DF-6739-432A-9827-689E43D1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54A5-E455-4162-AC52-6D519DF0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5463-C3C4-44E0-AAD9-EBAEF1F0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2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5C2E-AAD6-4E17-906C-167629B0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E5400-E734-4B53-A706-2657468B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D976-4495-4E1A-B204-8359E211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698A-9211-49CE-9F46-40E18C41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4F58F-D308-4801-886E-C4D1756E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8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3043B-B090-4DDF-96DD-9F1345115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E3902-F5AF-48AC-9208-990156E8B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BD94-4782-4A05-BB84-40F07FCD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D8DD0-B28C-4808-83ED-0432EAC4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92AA6-B813-4607-A678-9F8E1233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44E0-60FF-467E-92A8-D7D3E17B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F941-99E3-408A-AF27-504D337F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55788-42D7-45FD-AFBC-BAA53057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F62D-7795-48EA-94DB-07D3D8E7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454B3-6F63-4B85-8908-B4695FB0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CCF9-F644-4AF1-909B-CD5F7D7E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F8830-7557-460D-B345-F02301F0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A342B-7244-45BE-8510-817582B2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17FF1-2262-47CE-9A55-234EB81A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1040E-3AF6-4ECB-8EBD-226B53BE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6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BD0A-08D7-4489-879B-76D3087B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3418C-3140-4C8C-97B4-4C07C61B9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B1AEE-DB3F-423A-A39A-0C56DCE66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D5838-B83B-4DEE-8618-08F44850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91FB7-B66E-489E-821E-E49C65A3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17BC7-FE6A-4977-BA58-3A083CB9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38FC-EB99-4BD4-A16C-40B8760C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DBC5F-C4D0-4939-8CFA-64781187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31C6D-4171-4B32-B1B7-017D2219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44954-907B-412B-96DC-14E8D852E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41D2B-EEE4-49DF-B6C3-D41A1184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5F27E-39C8-4951-AA07-30831B72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DF4F9-1F74-4669-A744-4E59FF8A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C01B4-4158-4C1A-883D-74DFADF5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2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3E8-90F3-4B08-8985-48753489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50EDC-8256-44A1-BF9F-C53C8CBC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82AE3-47DA-4671-A059-FD50CE3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4AC0-83EC-4A12-98EE-122894E1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7CCA3-6DC6-4C3A-A786-7CA145E6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14249-C46E-4127-B932-63AD0C4E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B6827-AB77-4631-8C30-30FF0562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7709-38D8-4EC5-9F54-EC282336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1735-EFFB-4B29-B7F8-5E8C34F4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E04ED-76BF-433A-8C8F-7064A7935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AF9C-9C16-440F-8D2A-D7D0B829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AAFE6-9D73-4E69-951D-B297A545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36B7F-C66E-4586-AF8D-54D0A58E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A301-725B-4DD2-9B40-A94D271F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F44C6-FC11-41A7-BA76-CD874AA2D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78FCD-15F3-4092-B6AE-A7B98A90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8DFA-2680-4C4E-A863-766F24CB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16BAD-B228-4994-9FCB-DE6D725A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57A3-1A40-4751-B14A-DFA7CCEF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36BEF-AC4C-4746-AC70-66BF6523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36901-4D01-4D75-BC4E-484389BE7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78ADD-51E0-4C28-8A3D-2469063AF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B813-CE5D-48F3-85D2-A824A9E42B9E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4A1C-AD70-4F92-9AB5-432FAD1E7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4254-8616-4542-B423-976056E2E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DB0C8-8FE0-4839-9232-1FA456D9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38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3C381F-9066-45B1-875C-3F842052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6938913" cy="1325563"/>
          </a:xfrm>
        </p:spPr>
        <p:txBody>
          <a:bodyPr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Taking Good Pictures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20FB-2C1E-4C5A-A9A2-5C98CD0F8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Otoliths from commercial fish species aged in the Gulf region can be either: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Whole – Embedded or not embedded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	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	-or-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Sectioned  – Embedded or not embedded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7D8CBDDB-CB62-436F-AFD5-C1B14C42D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14304" r="23017"/>
          <a:stretch/>
        </p:blipFill>
        <p:spPr>
          <a:xfrm>
            <a:off x="6529633" y="3191586"/>
            <a:ext cx="4612849" cy="31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1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E8EAD-C229-4FF0-9B32-DDCDB29CC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6" b="8156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541E1-5AEA-4E95-AFB3-668550BB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10966" y="4068566"/>
            <a:ext cx="427234" cy="174661"/>
          </a:xfrm>
        </p:spPr>
        <p:txBody>
          <a:bodyPr anchor="t">
            <a:normAutofit fontScale="90000"/>
          </a:bodyPr>
          <a:lstStyle/>
          <a:p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EF13C6-95C3-4CD2-B8B7-A4A59F86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" b="23756"/>
          <a:stretch/>
        </p:blipFill>
        <p:spPr>
          <a:xfrm>
            <a:off x="20" y="3"/>
            <a:ext cx="12191980" cy="3338816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A04E95A-6C5B-54C1-BB3A-894C111E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48" y="4100805"/>
            <a:ext cx="10422027" cy="235136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should be drawn along the longest growth axis (or where annuli are most defined)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dots to the end of the winter growth (“dark” or translucent bands) –keep consistent placement for growth calculations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 in to see the smaller annuli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the annuli at the edge – only put dots on true/complete annuli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2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CAF7-F92A-4789-AF4D-8AEF483C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Edge Types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A909E-B0D5-4540-9429-300FA48E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Assume birthday of January 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Note the date (month) of capture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Determine if edge is: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Opaque (white) or Translucent/Hyaline (dark/clear)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Wide or Narrow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Subtract 1 year, Add 1 year, or Remain the same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59BB3856-84EB-4699-827B-3A76437BC6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1392"/>
          <a:stretch>
            <a:fillRect/>
          </a:stretch>
        </p:blipFill>
        <p:spPr>
          <a:xfrm>
            <a:off x="5847359" y="853142"/>
            <a:ext cx="5666547" cy="44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505EB-8890-47C9-B8B8-FA2BD24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010200"/>
          </a:xfrm>
        </p:spPr>
        <p:txBody>
          <a:bodyPr anchor="b"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Add details about otolith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D9933-7998-4174-9604-977E3A33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7" y="1268629"/>
            <a:ext cx="5666547" cy="4320741"/>
          </a:xfrm>
          <a:prstGeom prst="rect">
            <a:avLst/>
          </a:pr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03D8F177-EC79-09B9-D053-5A5C8B14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AQ-code – the “readability” of the otolith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1=rings counted clearly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2=rings counted with difficultly &amp; doubt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3=rings can NOT be counted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3_QA=unreadable or very difficult to read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Edge – Opaque or Translucent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Nucleus – Opaque or Translucent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Comment – 4(# of annuli)-</a:t>
            </a:r>
            <a:r>
              <a:rPr lang="en-US" sz="2000" dirty="0" err="1">
                <a:solidFill>
                  <a:schemeClr val="bg1"/>
                </a:solidFill>
              </a:rPr>
              <a:t>NarrowO</a:t>
            </a:r>
            <a:r>
              <a:rPr lang="en-US" sz="2000" dirty="0">
                <a:solidFill>
                  <a:schemeClr val="bg1"/>
                </a:solidFill>
              </a:rPr>
              <a:t> (edge type code)-4(age)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Approve the annotation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8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24466-636D-4D1E-B1CF-5E1FFAC4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Creating a Report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B2DBB-974D-4612-BC71-E351D585B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5950" y="409101"/>
            <a:ext cx="6226129" cy="603979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03A11-5B9C-47CC-946A-F64966FA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8" y="700777"/>
            <a:ext cx="5733054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Whole Otoliths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C1940F-4F31-421B-96ED-B4E0BADC30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7663284" y="169094"/>
            <a:ext cx="3004457" cy="21523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2A958-F77F-46BA-87A1-2718A2C4F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0347" y="2288833"/>
            <a:ext cx="4905653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Winter flounder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American plaice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Yellowtail flounder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Atlantic Herring (embedded)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Leica S9i using </a:t>
            </a:r>
            <a:r>
              <a:rPr lang="en-US" sz="2000" dirty="0" err="1">
                <a:solidFill>
                  <a:schemeClr val="bg1"/>
                </a:solidFill>
              </a:rPr>
              <a:t>LASx</a:t>
            </a:r>
            <a:r>
              <a:rPr lang="en-US" sz="2000" dirty="0">
                <a:solidFill>
                  <a:schemeClr val="bg1"/>
                </a:solidFill>
              </a:rPr>
              <a:t> software (since 2020)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ImagePro</a:t>
            </a:r>
            <a:r>
              <a:rPr lang="en-US" sz="2000" dirty="0">
                <a:solidFill>
                  <a:schemeClr val="bg1"/>
                </a:solidFill>
              </a:rPr>
              <a:t> (since 2006)</a:t>
            </a:r>
          </a:p>
        </p:txBody>
      </p:sp>
      <p:pic>
        <p:nvPicPr>
          <p:cNvPr id="18" name="Picture 17" descr="A picture containing mollusk, night sky&#10;&#10;Description automatically generated">
            <a:extLst>
              <a:ext uri="{FF2B5EF4-FFF2-40B4-BE49-F238E27FC236}">
                <a16:creationId xmlns:a16="http://schemas.microsoft.com/office/drawing/2014/main" id="{58C58EB8-0964-4E4E-9A8F-39A8114F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1" y="2288833"/>
            <a:ext cx="3672282" cy="2119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47B4D-3271-4885-830F-9EBC7BB80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70" y="4408576"/>
            <a:ext cx="3439876" cy="241685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8C286-CD04-40A7-B7B8-7FDE5EA6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0"/>
            <a:ext cx="4953000" cy="11415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follow these basic guidelines when photographing whole otoliths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picture containing mollusk, invertebrate, dark&#10;&#10;Description automatically generated">
            <a:extLst>
              <a:ext uri="{FF2B5EF4-FFF2-40B4-BE49-F238E27FC236}">
                <a16:creationId xmlns:a16="http://schemas.microsoft.com/office/drawing/2014/main" id="{44778BA5-CD04-4A15-A479-D5BECCDA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r="18504"/>
          <a:stretch/>
        </p:blipFill>
        <p:spPr>
          <a:xfrm>
            <a:off x="-2346" y="604313"/>
            <a:ext cx="5666547" cy="5649373"/>
          </a:xfrm>
          <a:prstGeom prst="rect">
            <a:avLst/>
          </a:prstGeom>
        </p:spPr>
      </p:pic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A3F41-ECB9-4B64-BE87-89C89CBDC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against dark background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Submerged in liquid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Reflected light from above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Minimize glare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Orientation – Distal side, proximal side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Magnification of 10x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8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25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93CE2-6247-48ED-973C-C9D9BAFAF60E}"/>
              </a:ext>
            </a:extLst>
          </p:cNvPr>
          <p:cNvSpPr txBox="1"/>
          <p:nvPr/>
        </p:nvSpPr>
        <p:spPr>
          <a:xfrm>
            <a:off x="4019550" y="46196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**** Very Important Step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Include: Year, Survey, Fish #, Photo #1 &amp; 2, scale</a:t>
            </a:r>
          </a:p>
        </p:txBody>
      </p:sp>
    </p:spTree>
    <p:extLst>
      <p:ext uri="{BB962C8B-B14F-4D97-AF65-F5344CB8AC3E}">
        <p14:creationId xmlns:p14="http://schemas.microsoft.com/office/powerpoint/2010/main" val="379520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EB8AB-6153-4A7B-AB1B-1CF8CA1B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Herring Otoliths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F065-C2CC-46F2-A8BC-45B701E21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Set magnification of 20x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bg1"/>
                </a:solidFill>
              </a:rPr>
              <a:t>Calibrate the camera </a:t>
            </a:r>
          </a:p>
          <a:p>
            <a:r>
              <a:rPr lang="en-US" altLang="en-US" sz="1400" dirty="0">
                <a:solidFill>
                  <a:schemeClr val="bg1"/>
                </a:solidFill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dd water to each of the wells of the otolith tray flush with the edges </a:t>
            </a:r>
            <a:r>
              <a:rPr lang="en-US" altLang="en-US" sz="1400" dirty="0">
                <a:solidFill>
                  <a:schemeClr val="bg1"/>
                </a:solidFill>
              </a:rPr>
              <a:t>(no convex or concave)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Place tray under microscope.  The tray needs to be oriented so that the rostrum points to the left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Focus the image, adjust the light so there is no glare (we use a saturation warning preview) and snap the photo</a:t>
            </a: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Save with year, sample #, fish #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Enhancements of photos are also done using </a:t>
            </a:r>
            <a:r>
              <a:rPr lang="en-US" sz="1400" dirty="0" err="1">
                <a:solidFill>
                  <a:schemeClr val="bg1"/>
                </a:solidFill>
              </a:rPr>
              <a:t>ImagePro</a:t>
            </a:r>
            <a:r>
              <a:rPr lang="en-US" sz="1400" dirty="0">
                <a:solidFill>
                  <a:schemeClr val="bg1"/>
                </a:solidFill>
              </a:rPr>
              <a:t> and then a batch script using GIMP</a:t>
            </a:r>
          </a:p>
          <a:p>
            <a:endParaRPr lang="en-US" sz="1400" dirty="0">
              <a:solidFill>
                <a:schemeClr val="bg1"/>
              </a:solidFill>
              <a:effectLst/>
            </a:endParaRPr>
          </a:p>
          <a:p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27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54DF5742-4599-45B5-92F1-40611023B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10968" b="2"/>
          <a:stretch/>
        </p:blipFill>
        <p:spPr>
          <a:xfrm>
            <a:off x="6525453" y="483964"/>
            <a:ext cx="5666547" cy="58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D2C7AC-C05F-4ABB-88CF-6EB266FE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56563"/>
            <a:ext cx="5157787" cy="63484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Original Photo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AFC49C-EC2A-45AA-931B-CABAFD5AC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56563"/>
            <a:ext cx="5183188" cy="63484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Enhanced Photo</a:t>
            </a:r>
          </a:p>
        </p:txBody>
      </p:sp>
      <p:pic>
        <p:nvPicPr>
          <p:cNvPr id="21" name="Content Placeholder 20" descr="A picture containing invertebrate, arthropod, dark&#10;&#10;Description automatically generated">
            <a:extLst>
              <a:ext uri="{FF2B5EF4-FFF2-40B4-BE49-F238E27FC236}">
                <a16:creationId xmlns:a16="http://schemas.microsoft.com/office/drawing/2014/main" id="{4C85DDA3-25EE-4EF2-9026-3A3FB4030B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17715"/>
            <a:ext cx="5183188" cy="4671947"/>
          </a:xfrm>
        </p:spPr>
      </p:pic>
      <p:pic>
        <p:nvPicPr>
          <p:cNvPr id="25" name="Content Placeholder 24" descr="A picture containing game, controller, dark&#10;&#10;Description automatically generated">
            <a:extLst>
              <a:ext uri="{FF2B5EF4-FFF2-40B4-BE49-F238E27FC236}">
                <a16:creationId xmlns:a16="http://schemas.microsoft.com/office/drawing/2014/main" id="{3CEAC02D-83EB-4586-BDD9-17588777C8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9" y="1517715"/>
            <a:ext cx="4927065" cy="4671948"/>
          </a:xfrm>
        </p:spPr>
      </p:pic>
    </p:spTree>
    <p:extLst>
      <p:ext uri="{BB962C8B-B14F-4D97-AF65-F5344CB8AC3E}">
        <p14:creationId xmlns:p14="http://schemas.microsoft.com/office/powerpoint/2010/main" val="89458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4A10-AE40-4B26-968B-01025B67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Sectioned Otoliths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40BD-EAEB-4D61-888C-81178F7A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001" y="1909191"/>
            <a:ext cx="6017452" cy="4027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LASX Leica s9i, same microscope/camera set up used for whole otoliths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White Hake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Atlantic Cod (have yet to photograph)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Witch Flounder (have yet to photograph)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Dark background, reduce glare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1 photo/section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Magnification of 10x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F050BD-8DE7-4416-B7BB-E82E77B02A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1" r="2922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9DFD7-1EF6-49EC-8D4B-46337235F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Annotations in Smartdots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D18334-DDAC-F15D-8AFC-FCD60077D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Smartdots</a:t>
            </a:r>
            <a:r>
              <a:rPr lang="en-US" sz="2000" dirty="0">
                <a:solidFill>
                  <a:schemeClr val="bg1"/>
                </a:solidFill>
              </a:rPr>
              <a:t> is a platform that facilitates reading, exchanges, workshops and training events of biological structures from images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Request an account, get log in tokens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an event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Upload photos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agers/delegates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annotations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report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3C1BCC-C5C8-44E6-9983-9D14D293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r="10947" b="1"/>
          <a:stretch/>
        </p:blipFill>
        <p:spPr>
          <a:xfrm>
            <a:off x="6382051" y="1909192"/>
            <a:ext cx="5352222" cy="3906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B723E-62B5-456C-B046-7245433C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98" y="799608"/>
            <a:ext cx="4204127" cy="7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14014</TotalTime>
  <Words>561</Words>
  <Application>Microsoft Office PowerPoint</Application>
  <PresentationFormat>Widescreen</PresentationFormat>
  <Paragraphs>108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Taking Good Pictures</vt:lpstr>
      <vt:lpstr>Whole Otoliths</vt:lpstr>
      <vt:lpstr>We follow these basic guidelines when photographing whole otoliths</vt:lpstr>
      <vt:lpstr>PowerPoint Presentation</vt:lpstr>
      <vt:lpstr>PowerPoint Presentation</vt:lpstr>
      <vt:lpstr>Herring Otoliths</vt:lpstr>
      <vt:lpstr>PowerPoint Presentation</vt:lpstr>
      <vt:lpstr> Sectioned Otoliths</vt:lpstr>
      <vt:lpstr>Annotations in Smartdots</vt:lpstr>
      <vt:lpstr>PowerPoint Presentation</vt:lpstr>
      <vt:lpstr> </vt:lpstr>
      <vt:lpstr>Edge Types</vt:lpstr>
      <vt:lpstr>Add details about otolith</vt:lpstr>
      <vt:lpstr>Creating a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Good Pictures</dc:title>
  <dc:creator>Robertson, Karen  (Gulf)</dc:creator>
  <cp:lastModifiedBy>Robertson, Karen  (Gulf)</cp:lastModifiedBy>
  <cp:revision>57</cp:revision>
  <dcterms:created xsi:type="dcterms:W3CDTF">2023-01-05T12:31:00Z</dcterms:created>
  <dcterms:modified xsi:type="dcterms:W3CDTF">2023-01-30T18:04:14Z</dcterms:modified>
</cp:coreProperties>
</file>